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61" r:id="rId2"/>
    <p:sldId id="270" r:id="rId3"/>
    <p:sldId id="263" r:id="rId4"/>
    <p:sldId id="265" r:id="rId5"/>
    <p:sldId id="266" r:id="rId6"/>
    <p:sldId id="269" r:id="rId7"/>
    <p:sldId id="267" r:id="rId8"/>
    <p:sldId id="262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C3B6"/>
    <a:srgbClr val="C61162"/>
    <a:srgbClr val="A18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9"/>
    <p:restoredTop sz="94609"/>
  </p:normalViewPr>
  <p:slideViewPr>
    <p:cSldViewPr snapToGrid="0">
      <p:cViewPr>
        <p:scale>
          <a:sx n="88" d="100"/>
          <a:sy n="88" d="100"/>
        </p:scale>
        <p:origin x="70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74503-4E6B-E24C-A72F-ADC1B30ECF60}" type="datetimeFigureOut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EFE685-633F-7046-A201-75B02FCD46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84060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4322E75-CFC5-AA2E-8D06-9AF54506EF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4043AD4-8D92-FF51-5565-103C30915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2A82403-A2F6-5E09-481B-7B8B9508B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4272E-A97B-8C40-B2AC-2C6CFDDC8DF4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246801-2E44-E668-FFB1-8162A5257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B27D185-C01A-3E6B-BE67-B041C2EA6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23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E38EA7-6D28-1DA3-E120-B6CE519B5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8A7AB33-BFFF-67C2-C6A7-259683062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48FCFB-6922-A88C-9059-08FDA22AC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0A49B-68D0-C140-9A4F-8113D2D8F874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D3EF64F-A16D-6514-5D7B-085ADD696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0FDE190-523F-4BF0-4648-810D48EE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234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C3D96DC9-C3D7-AB05-D0CE-E6FA685B7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81C7CB4-07D2-2274-AC3B-D9853C270D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B9A2FFF-17B6-1246-B4C6-0CC34CA3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46939-E8DD-D145-ADC5-91777C153960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E2FE526-A2C7-82E1-0D23-9C573FFE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8CB29C-17D4-8C3E-5251-116E6C188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57724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75DCFCF-C1FA-96AB-BC55-F37F2375D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27013"/>
            <a:ext cx="11747500" cy="458788"/>
          </a:xfrm>
        </p:spPr>
        <p:txBody>
          <a:bodyPr>
            <a:noAutofit/>
          </a:bodyPr>
          <a:lstStyle>
            <a:lvl1pPr>
              <a:defRPr sz="3200">
                <a:solidFill>
                  <a:srgbClr val="A1887F"/>
                </a:solidFill>
              </a:defRPr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90E877-B429-71F4-D60B-BC0AA00FB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00" y="861920"/>
            <a:ext cx="11709400" cy="5402263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 dirty="0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 dirty="0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 dirty="0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 dirty="0"/>
              <a:t>5 </a:t>
            </a:r>
            <a:r>
              <a:rPr kumimoji="1" lang="ja-JP" altLang="en-US"/>
              <a:t>レベル</a:t>
            </a:r>
          </a:p>
        </p:txBody>
      </p:sp>
      <p:pic>
        <p:nvPicPr>
          <p:cNvPr id="10" name="図 9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6884638-4BB2-A9AE-740A-62830353F6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45800" y="6143393"/>
            <a:ext cx="1092200" cy="59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75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D7866A-B4AD-D034-A204-13ED062DF8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A62921B-7885-783A-8415-3C3F132CC6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237E73B-E90D-78AA-C5E8-E7BEA3B7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1980EA-BAE6-9B42-8356-05DC2038707A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26EFBE5-027C-A548-E0AB-E0A26B899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3415501-A2D7-9D7D-70D5-6D36626CD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964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0ACF648-1301-C043-B205-634495FB6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DF51A9C-ABF7-F713-A529-CF5E7A00CD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5C22587-9904-4482-A39B-51900382DF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40BBC3D-EE85-81A7-0F20-74FB975AF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D8289-559F-F04E-9ED2-2BC99F856EF8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5916B86-27C7-E24B-7998-58B347F21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C69B060B-5E36-3F63-DB3B-17B3EBEA0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14189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67C7A7-F991-9CDA-07D4-17F0E8A3C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0EAD2704-A767-E321-417C-1DC8E8FFD4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E0FC22FF-5A44-29A0-46E4-C186B3E05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2FE7AF3-7CE4-6495-B513-40A13E5E92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65D7BDB9-4D90-AEE0-FC0A-CA3383F95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D29794E4-5B59-DB47-60A1-ED8D18266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7E1E2F-736F-A846-B2A2-A442FBA89A54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A96C25CE-059B-E5EC-F799-6CE6B5ACD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698866E9-2008-9B8F-D9AF-82DDD5F06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9252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387B44E-3F7D-5E7B-FA2B-3D9CF0CB7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4D70DF48-BA4F-4186-A9E6-4BB5A852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97C8F2-8425-3C45-B10E-34A6E51B2FA1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0885975-166A-E02E-5A7E-1392D89C2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C65AEE98-310A-16C4-70BD-A35ED7342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0361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CFB295C-59FA-3A77-FC3C-D33202CD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55C80-DFFC-4C47-9973-B5C44E7A31F8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6979F6A-21E7-4256-B27A-84528E2D9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7009AFF-B53A-0FD4-9495-184FA4942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43204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81F490-2E84-F2F8-7F98-D8FA28909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55F1BD-6407-C179-ADE5-0CE2B2271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08947C63-D2D3-B634-1DC8-D4B889E683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CBF7215-50BF-D730-497A-3028874F1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3C933-167E-834F-9CDB-B8EA49AE41F2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472D758-9749-8452-C3B3-2FD884963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9376F8-9CBC-2B89-85A9-B0FEA72F4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1057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FBAF26F-55F1-9411-9CE4-5534797F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3FFB2697-EABF-5764-7359-3E617C821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C69FE72-D2AB-795A-A2CB-78349668B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9893117A-4606-E595-A8C0-DFF40B460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F1527-76C8-0848-8BC4-6316FA840566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39B1B2D-62DA-A8BC-E534-F6F3895AC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A911659-20CD-F872-D7D4-DDDAAFDD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3524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D15E880-9A4D-F1D9-766E-8D2A8FE2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4B23AB4-6810-569D-168B-DD81DAC09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C25D5F5-84AC-FBDB-29F5-5216790853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7CF7C1-E2CA-EB41-975F-F440FD039CBD}" type="datetime1">
              <a:rPr kumimoji="1" lang="ja-JP" altLang="en-US" smtClean="0"/>
              <a:t>2024/1/24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9FF2A2C-C3C3-44E2-E2B6-9587F88403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AFA08D4-64B5-3C88-9A22-90F2CC7D8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C704DB-F812-BE4A-8C52-9617BDFEC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98978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6CFDCF93-B0AA-5372-69B3-8EB543465FAF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1162"/>
          </a:solidFill>
          <a:ln w="57150">
            <a:solidFill>
              <a:srgbClr val="C611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2123BFEF-01C6-357C-3A26-9EDE64022C33}"/>
              </a:ext>
            </a:extLst>
          </p:cNvPr>
          <p:cNvSpPr/>
          <p:nvPr/>
        </p:nvSpPr>
        <p:spPr>
          <a:xfrm>
            <a:off x="268514" y="239486"/>
            <a:ext cx="11575143" cy="627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848579CD-9210-E24C-E955-31850628D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15" y="2051957"/>
            <a:ext cx="3606013" cy="19685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A507E3D8-D2F1-FA0F-395A-AD4211A80CFD}"/>
              </a:ext>
            </a:extLst>
          </p:cNvPr>
          <p:cNvSpPr txBox="1"/>
          <p:nvPr/>
        </p:nvSpPr>
        <p:spPr>
          <a:xfrm>
            <a:off x="5933742" y="303620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/>
              <a:t>要件定義・設計</a:t>
            </a:r>
            <a:endParaRPr kumimoji="1" lang="ja-JP" altLang="en-US" sz="3600" b="1"/>
          </a:p>
        </p:txBody>
      </p:sp>
    </p:spTree>
    <p:extLst>
      <p:ext uri="{BB962C8B-B14F-4D97-AF65-F5344CB8AC3E}">
        <p14:creationId xmlns:p14="http://schemas.microsoft.com/office/powerpoint/2010/main" val="473543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808606-E88F-D0DB-2399-7E2AFDEBBC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解決したい課題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F165971-98EC-6251-20F8-6F545F771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ja-JP" b="1" u="sng" dirty="0"/>
              <a:t>EIR</a:t>
            </a:r>
            <a:r>
              <a:rPr kumimoji="1" lang="ja-JP" altLang="en-US" b="1" u="sng"/>
              <a:t>を電子化したい</a:t>
            </a:r>
            <a:endParaRPr kumimoji="1" lang="en-US" altLang="ja-JP" b="1" u="sng" dirty="0"/>
          </a:p>
          <a:p>
            <a:r>
              <a:rPr kumimoji="1" lang="ja-JP" altLang="en-US"/>
              <a:t>港湾でコンテナ受渡時に発行される</a:t>
            </a:r>
            <a:r>
              <a:rPr kumimoji="1" lang="en-US" altLang="ja-JP" dirty="0"/>
              <a:t>EIR(Equipment Interchange Receipt) </a:t>
            </a:r>
            <a:r>
              <a:rPr lang="ja-JP" altLang="en-US"/>
              <a:t>はコンテナの外装状態などを記載した証明書</a:t>
            </a:r>
            <a:endParaRPr lang="en-US" altLang="ja-JP" dirty="0"/>
          </a:p>
          <a:p>
            <a:r>
              <a:rPr lang="ja-JP" altLang="en-US"/>
              <a:t>コンテナ番号、自重、シール</a:t>
            </a:r>
            <a:r>
              <a:rPr lang="en-US" altLang="ja-JP" dirty="0"/>
              <a:t>No.</a:t>
            </a:r>
            <a:r>
              <a:rPr lang="ja-JP" altLang="en-US"/>
              <a:t>は後続</a:t>
            </a:r>
            <a:r>
              <a:rPr kumimoji="1" lang="ja-JP" altLang="en-US"/>
              <a:t>業務にも関連する重要な情報</a:t>
            </a:r>
            <a:endParaRPr kumimoji="1" lang="en-US" altLang="ja-JP" dirty="0"/>
          </a:p>
          <a:p>
            <a:r>
              <a:rPr kumimoji="1" lang="ja-JP" altLang="en-US"/>
              <a:t>未だに紙書類で発行されていて管理が煩雑</a:t>
            </a:r>
            <a:endParaRPr kumimoji="1"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186495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F8EF11-977E-4FD0-DEA5-683D6B93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As-Is</a:t>
            </a:r>
            <a:r>
              <a:rPr lang="ja-JP" altLang="en-US"/>
              <a:t>書類</a:t>
            </a:r>
            <a:endParaRPr kumimoji="1" lang="ja-JP" altLang="en-US"/>
          </a:p>
        </p:txBody>
      </p:sp>
      <p:pic>
        <p:nvPicPr>
          <p:cNvPr id="4" name="Picture 2" descr="EIRとは？コンテナ自体のダメージを証明する書類 | HUNADE EPA/輸出入/国際物流">
            <a:extLst>
              <a:ext uri="{FF2B5EF4-FFF2-40B4-BE49-F238E27FC236}">
                <a16:creationId xmlns:a16="http://schemas.microsoft.com/office/drawing/2014/main" id="{5401AD99-8AA2-ED9E-7512-192B78188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957" y="774700"/>
            <a:ext cx="4221052" cy="559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06CCBEE-0F6C-D05B-61A0-A6454A2DD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009" y="774700"/>
            <a:ext cx="3934813" cy="559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753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23C852-E0BE-3DDD-0872-18BE829C29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AAC765-0616-1E80-0487-597F0D6C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As-Is</a:t>
            </a:r>
            <a:r>
              <a:rPr lang="ja-JP" altLang="en-US"/>
              <a:t>書類</a:t>
            </a:r>
            <a:endParaRPr kumimoji="1"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35477C-B251-834B-B989-74018F7B8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844626"/>
            <a:ext cx="4339771" cy="57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1215B95-421F-BA19-C35F-54DD3B0F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3100" y="844626"/>
            <a:ext cx="4339771" cy="578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825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CBA99-D02F-BB78-E02E-8B1225EEE0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D6494-B315-C88E-197F-BC1C20A3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As-Is</a:t>
            </a:r>
            <a:r>
              <a:rPr lang="ja-JP" altLang="en-US"/>
              <a:t>書類</a:t>
            </a:r>
            <a:endParaRPr kumimoji="1" lang="ja-JP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CBCBE9F-97C1-6101-892C-05E2B200C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83" y="832982"/>
            <a:ext cx="4054844" cy="556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9579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93308-C185-8EBE-E5CB-B7F3B8270D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カギ線コネクタ 47">
            <a:extLst>
              <a:ext uri="{FF2B5EF4-FFF2-40B4-BE49-F238E27FC236}">
                <a16:creationId xmlns:a16="http://schemas.microsoft.com/office/drawing/2014/main" id="{4671D5A1-D499-6474-7146-EBFF735D6440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4512339" y="2523672"/>
            <a:ext cx="580874" cy="1471386"/>
          </a:xfrm>
          <a:prstGeom prst="bentConnector3">
            <a:avLst>
              <a:gd name="adj1" fmla="val 50000"/>
            </a:avLst>
          </a:prstGeom>
          <a:ln w="57150">
            <a:solidFill>
              <a:srgbClr val="46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848A0A08-A177-BE64-A47B-645CBD12C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As-Is </a:t>
            </a:r>
            <a:r>
              <a:rPr lang="ja-JP" altLang="en-US"/>
              <a:t>ペイン（仮説）</a:t>
            </a:r>
            <a:endParaRPr kumimoji="1" lang="ja-JP" altLang="en-US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3B0AA1E-7BBD-295A-D122-B043F3B89554}"/>
              </a:ext>
            </a:extLst>
          </p:cNvPr>
          <p:cNvSpPr/>
          <p:nvPr/>
        </p:nvSpPr>
        <p:spPr>
          <a:xfrm>
            <a:off x="951594" y="1959038"/>
            <a:ext cx="1335314" cy="1132115"/>
          </a:xfrm>
          <a:prstGeom prst="rect">
            <a:avLst/>
          </a:prstGeom>
          <a:solidFill>
            <a:srgbClr val="46C3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Container</a:t>
            </a:r>
          </a:p>
          <a:p>
            <a:pPr algn="ctr"/>
            <a:r>
              <a:rPr lang="en-US" altLang="ja-JP" dirty="0"/>
              <a:t>Yard/</a:t>
            </a:r>
          </a:p>
          <a:p>
            <a:pPr algn="ctr"/>
            <a:r>
              <a:rPr kumimoji="1" lang="en-US" altLang="ja-JP" dirty="0"/>
              <a:t>V</a:t>
            </a:r>
            <a:r>
              <a:rPr lang="en-US" altLang="ja-JP" dirty="0"/>
              <a:t>an pool</a:t>
            </a:r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562FDAF-6DAD-5C82-B06B-4DD445F4FC06}"/>
              </a:ext>
            </a:extLst>
          </p:cNvPr>
          <p:cNvSpPr/>
          <p:nvPr/>
        </p:nvSpPr>
        <p:spPr>
          <a:xfrm>
            <a:off x="3177025" y="1957614"/>
            <a:ext cx="1335314" cy="1132115"/>
          </a:xfrm>
          <a:prstGeom prst="rect">
            <a:avLst/>
          </a:prstGeom>
          <a:solidFill>
            <a:srgbClr val="46C3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トラック</a:t>
            </a:r>
            <a:endParaRPr kumimoji="1" lang="en-US" altLang="ja-JP" dirty="0"/>
          </a:p>
          <a:p>
            <a:pPr algn="ctr"/>
            <a:r>
              <a:rPr kumimoji="1" lang="ja-JP" altLang="en-US"/>
              <a:t>ドライバー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8A7F92A-31F5-60A3-A1B4-705EDD65017B}"/>
              </a:ext>
            </a:extLst>
          </p:cNvPr>
          <p:cNvSpPr/>
          <p:nvPr/>
        </p:nvSpPr>
        <p:spPr>
          <a:xfrm>
            <a:off x="9198308" y="1964772"/>
            <a:ext cx="1335314" cy="1132115"/>
          </a:xfrm>
          <a:prstGeom prst="rect">
            <a:avLst/>
          </a:prstGeom>
          <a:solidFill>
            <a:srgbClr val="46C3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/>
              <a:t>倉庫（バンニング・デバン場所）</a:t>
            </a:r>
          </a:p>
        </p:txBody>
      </p:sp>
      <p:cxnSp>
        <p:nvCxnSpPr>
          <p:cNvPr id="10" name="直線矢印コネクタ 9">
            <a:extLst>
              <a:ext uri="{FF2B5EF4-FFF2-40B4-BE49-F238E27FC236}">
                <a16:creationId xmlns:a16="http://schemas.microsoft.com/office/drawing/2014/main" id="{83A5520D-2310-F6B5-1455-37396437B7B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2286908" y="2523672"/>
            <a:ext cx="890117" cy="1424"/>
          </a:xfrm>
          <a:prstGeom prst="straightConnector1">
            <a:avLst/>
          </a:prstGeom>
          <a:ln w="57150">
            <a:solidFill>
              <a:srgbClr val="46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B44711B0-A0EC-B06F-D21B-D0D56211C39B}"/>
              </a:ext>
            </a:extLst>
          </p:cNvPr>
          <p:cNvCxnSpPr>
            <a:cxnSpLocks/>
            <a:stCxn id="9" idx="3"/>
            <a:endCxn id="50" idx="1"/>
          </p:cNvCxnSpPr>
          <p:nvPr/>
        </p:nvCxnSpPr>
        <p:spPr>
          <a:xfrm flipV="1">
            <a:off x="6428527" y="3988275"/>
            <a:ext cx="2505932" cy="6783"/>
          </a:xfrm>
          <a:prstGeom prst="straightConnector1">
            <a:avLst/>
          </a:prstGeom>
          <a:ln w="57150">
            <a:solidFill>
              <a:srgbClr val="46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グラフィックス 31" descr="ドキュメント 枠線">
            <a:extLst>
              <a:ext uri="{FF2B5EF4-FFF2-40B4-BE49-F238E27FC236}">
                <a16:creationId xmlns:a16="http://schemas.microsoft.com/office/drawing/2014/main" id="{C3188A66-74A6-6707-9F4B-436C08BBE7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7747" y="1340695"/>
            <a:ext cx="532492" cy="532492"/>
          </a:xfrm>
          <a:prstGeom prst="rect">
            <a:avLst/>
          </a:prstGeom>
        </p:spPr>
      </p:pic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7443E43-0916-D695-0538-2273F043B536}"/>
              </a:ext>
            </a:extLst>
          </p:cNvPr>
          <p:cNvSpPr txBox="1"/>
          <p:nvPr/>
        </p:nvSpPr>
        <p:spPr>
          <a:xfrm>
            <a:off x="2515385" y="1482539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EIR</a:t>
            </a:r>
            <a:r>
              <a:rPr kumimoji="1" lang="ja-JP" altLang="en-US"/>
              <a:t>発行</a:t>
            </a:r>
          </a:p>
        </p:txBody>
      </p:sp>
      <p:pic>
        <p:nvPicPr>
          <p:cNvPr id="35" name="グラフィックス 34" descr="ドキュメント 枠線">
            <a:extLst>
              <a:ext uri="{FF2B5EF4-FFF2-40B4-BE49-F238E27FC236}">
                <a16:creationId xmlns:a16="http://schemas.microsoft.com/office/drawing/2014/main" id="{7D96AE0E-B1F5-B16C-51E4-34B08DDE5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20889" y="1966701"/>
            <a:ext cx="532492" cy="532492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CC09E9C-ABE2-CE6A-EA76-8A59CC6C3482}"/>
              </a:ext>
            </a:extLst>
          </p:cNvPr>
          <p:cNvSpPr txBox="1"/>
          <p:nvPr/>
        </p:nvSpPr>
        <p:spPr>
          <a:xfrm>
            <a:off x="6428527" y="2108545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EIR</a:t>
            </a:r>
            <a:r>
              <a:rPr lang="ja-JP" altLang="en-US"/>
              <a:t>手渡</a:t>
            </a:r>
            <a:r>
              <a:rPr lang="ja-JP" altLang="en-US" dirty="0"/>
              <a:t>↔</a:t>
            </a:r>
            <a:r>
              <a:rPr lang="en-US" altLang="ja-JP" dirty="0"/>
              <a:t>︎</a:t>
            </a:r>
            <a:r>
              <a:rPr lang="ja-JP" altLang="en-US"/>
              <a:t>返却</a:t>
            </a:r>
            <a:endParaRPr kumimoji="1" lang="ja-JP" altLang="en-US"/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4BEF19B2-187C-C128-5691-96FA607C011A}"/>
              </a:ext>
            </a:extLst>
          </p:cNvPr>
          <p:cNvSpPr txBox="1"/>
          <p:nvPr/>
        </p:nvSpPr>
        <p:spPr>
          <a:xfrm>
            <a:off x="7033250" y="4369292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r>
              <a:rPr lang="ja-JP" altLang="en-US"/>
              <a:t>点明細連絡</a:t>
            </a:r>
            <a:endParaRPr kumimoji="1" lang="ja-JP" altLang="en-US"/>
          </a:p>
        </p:txBody>
      </p:sp>
      <p:pic>
        <p:nvPicPr>
          <p:cNvPr id="44" name="グラフィックス 43" descr="封筒 枠線">
            <a:extLst>
              <a:ext uri="{FF2B5EF4-FFF2-40B4-BE49-F238E27FC236}">
                <a16:creationId xmlns:a16="http://schemas.microsoft.com/office/drawing/2014/main" id="{CE6F3124-6C9C-AE0D-D419-8AE9EE939A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66432" y="4448338"/>
            <a:ext cx="409002" cy="409002"/>
          </a:xfrm>
          <a:prstGeom prst="rect">
            <a:avLst/>
          </a:prstGeom>
        </p:spPr>
      </p:pic>
      <p:pic>
        <p:nvPicPr>
          <p:cNvPr id="46" name="グラフィックス 45" descr="受話器 枠線">
            <a:extLst>
              <a:ext uri="{FF2B5EF4-FFF2-40B4-BE49-F238E27FC236}">
                <a16:creationId xmlns:a16="http://schemas.microsoft.com/office/drawing/2014/main" id="{59B559D4-9775-2F8E-04DC-44C56CC330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66432" y="4111333"/>
            <a:ext cx="400503" cy="400503"/>
          </a:xfrm>
          <a:prstGeom prst="rect">
            <a:avLst/>
          </a:prstGeom>
        </p:spPr>
      </p:pic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38C73BAE-B194-A0FA-75F3-35EBC3B13FEF}"/>
              </a:ext>
            </a:extLst>
          </p:cNvPr>
          <p:cNvSpPr/>
          <p:nvPr/>
        </p:nvSpPr>
        <p:spPr>
          <a:xfrm>
            <a:off x="8934459" y="3422217"/>
            <a:ext cx="1335314" cy="1132115"/>
          </a:xfrm>
          <a:prstGeom prst="rect">
            <a:avLst/>
          </a:prstGeom>
          <a:solidFill>
            <a:srgbClr val="46C3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フォワーダー</a:t>
            </a:r>
            <a:endParaRPr kumimoji="1" lang="ja-JP" altLang="en-US"/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FC2E51F7-A709-4DB7-5DB4-3EFAB92282ED}"/>
              </a:ext>
            </a:extLst>
          </p:cNvPr>
          <p:cNvSpPr txBox="1"/>
          <p:nvPr/>
        </p:nvSpPr>
        <p:spPr>
          <a:xfrm>
            <a:off x="9602116" y="3116119"/>
            <a:ext cx="18630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→コンテナ搬入表作成へ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48D520E7-C14D-5452-9777-416522AD91E9}"/>
              </a:ext>
            </a:extLst>
          </p:cNvPr>
          <p:cNvSpPr txBox="1"/>
          <p:nvPr/>
        </p:nvSpPr>
        <p:spPr>
          <a:xfrm>
            <a:off x="10269773" y="3849774"/>
            <a:ext cx="10244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200"/>
              <a:t>→</a:t>
            </a:r>
            <a:r>
              <a:rPr kumimoji="1" lang="en-US" altLang="ja-JP" sz="1200" dirty="0"/>
              <a:t>ECR</a:t>
            </a:r>
            <a:r>
              <a:rPr lang="ja-JP" altLang="en-US" sz="1200"/>
              <a:t>登録へ</a:t>
            </a:r>
            <a:endParaRPr kumimoji="1" lang="ja-JP" altLang="en-US" sz="1200"/>
          </a:p>
        </p:txBody>
      </p:sp>
      <p:sp>
        <p:nvSpPr>
          <p:cNvPr id="3" name="四角形吹き出し 2">
            <a:extLst>
              <a:ext uri="{FF2B5EF4-FFF2-40B4-BE49-F238E27FC236}">
                <a16:creationId xmlns:a16="http://schemas.microsoft.com/office/drawing/2014/main" id="{C74B7E84-D472-9B64-4D57-DEC68D462593}"/>
              </a:ext>
            </a:extLst>
          </p:cNvPr>
          <p:cNvSpPr/>
          <p:nvPr/>
        </p:nvSpPr>
        <p:spPr>
          <a:xfrm>
            <a:off x="221510" y="1121035"/>
            <a:ext cx="1393371" cy="687776"/>
          </a:xfrm>
          <a:prstGeom prst="wedgeRectCallout">
            <a:avLst>
              <a:gd name="adj1" fmla="val 77083"/>
              <a:gd name="adj2" fmla="val 22700"/>
            </a:avLst>
          </a:prstGeom>
          <a:noFill/>
          <a:ln>
            <a:solidFill>
              <a:srgbClr val="46C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紙で受領。</a:t>
            </a:r>
            <a:endParaRPr kumimoji="1" lang="en-US" altLang="ja-JP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kumimoji="1" lang="ja-JP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失くしやすい</a:t>
            </a:r>
            <a:endParaRPr kumimoji="1" lang="en-US" altLang="ja-JP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45C15FA-536F-27CF-89DB-FB2A091FB558}"/>
              </a:ext>
            </a:extLst>
          </p:cNvPr>
          <p:cNvSpPr/>
          <p:nvPr/>
        </p:nvSpPr>
        <p:spPr>
          <a:xfrm>
            <a:off x="5093213" y="3429000"/>
            <a:ext cx="1335314" cy="1132115"/>
          </a:xfrm>
          <a:prstGeom prst="rect">
            <a:avLst/>
          </a:prstGeom>
          <a:solidFill>
            <a:srgbClr val="46C3B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/>
              <a:t>運送会社</a:t>
            </a:r>
            <a:endParaRPr lang="en-US" altLang="ja-JP" dirty="0"/>
          </a:p>
          <a:p>
            <a:pPr algn="ctr"/>
            <a:r>
              <a:rPr lang="ja-JP" altLang="en-US"/>
              <a:t>担当者</a:t>
            </a:r>
            <a:endParaRPr kumimoji="1" lang="ja-JP" altLang="en-US"/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36B1E762-A951-8F82-12F3-7FE4732C0B0F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512339" y="2523672"/>
            <a:ext cx="4685969" cy="7158"/>
          </a:xfrm>
          <a:prstGeom prst="straightConnector1">
            <a:avLst/>
          </a:prstGeom>
          <a:ln w="57150">
            <a:solidFill>
              <a:srgbClr val="46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四角形吹き出し 26">
            <a:extLst>
              <a:ext uri="{FF2B5EF4-FFF2-40B4-BE49-F238E27FC236}">
                <a16:creationId xmlns:a16="http://schemas.microsoft.com/office/drawing/2014/main" id="{75227DAE-0D2F-CC73-EC68-77EAAE386011}"/>
              </a:ext>
            </a:extLst>
          </p:cNvPr>
          <p:cNvSpPr/>
          <p:nvPr/>
        </p:nvSpPr>
        <p:spPr>
          <a:xfrm>
            <a:off x="5978920" y="5281228"/>
            <a:ext cx="1393371" cy="756976"/>
          </a:xfrm>
          <a:prstGeom prst="wedgeRectCallout">
            <a:avLst>
              <a:gd name="adj1" fmla="val 34375"/>
              <a:gd name="adj2" fmla="val -97192"/>
            </a:avLst>
          </a:prstGeom>
          <a:noFill/>
          <a:ln>
            <a:solidFill>
              <a:srgbClr val="46C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転記</a:t>
            </a:r>
            <a:r>
              <a:rPr kumimoji="1" lang="ja-JP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ミス</a:t>
            </a:r>
            <a:endParaRPr kumimoji="1" lang="en-US" altLang="ja-JP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ctr"/>
            <a:r>
              <a:rPr lang="ja-JP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リスク</a:t>
            </a:r>
            <a:endParaRPr kumimoji="1" lang="en-US" altLang="ja-JP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2" name="グラフィックス 51" descr="ドキュメント 枠線">
            <a:extLst>
              <a:ext uri="{FF2B5EF4-FFF2-40B4-BE49-F238E27FC236}">
                <a16:creationId xmlns:a16="http://schemas.microsoft.com/office/drawing/2014/main" id="{2DA41C80-76D4-E70C-9914-6734D216C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4476" y="2770377"/>
            <a:ext cx="532492" cy="532492"/>
          </a:xfrm>
          <a:prstGeom prst="rect">
            <a:avLst/>
          </a:prstGeom>
        </p:spPr>
      </p:pic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5315DBA0-0B13-7745-5D70-697B1283343D}"/>
              </a:ext>
            </a:extLst>
          </p:cNvPr>
          <p:cNvSpPr txBox="1"/>
          <p:nvPr/>
        </p:nvSpPr>
        <p:spPr>
          <a:xfrm>
            <a:off x="5162030" y="2898830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EIR</a:t>
            </a:r>
            <a:r>
              <a:rPr lang="ja-JP" altLang="en-US"/>
              <a:t>手渡</a:t>
            </a:r>
            <a:r>
              <a:rPr lang="ja-JP" altLang="en-US" dirty="0"/>
              <a:t>↔</a:t>
            </a:r>
            <a:r>
              <a:rPr lang="en-US" altLang="ja-JP" dirty="0"/>
              <a:t>︎</a:t>
            </a:r>
            <a:r>
              <a:rPr lang="ja-JP" altLang="en-US"/>
              <a:t>返却</a:t>
            </a:r>
            <a:endParaRPr kumimoji="1" lang="ja-JP" altLang="en-US"/>
          </a:p>
        </p:txBody>
      </p:sp>
      <p:cxnSp>
        <p:nvCxnSpPr>
          <p:cNvPr id="57" name="カギ線コネクタ 56">
            <a:extLst>
              <a:ext uri="{FF2B5EF4-FFF2-40B4-BE49-F238E27FC236}">
                <a16:creationId xmlns:a16="http://schemas.microsoft.com/office/drawing/2014/main" id="{A91D9562-B468-76AA-B951-C0BC1D17A158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2731255" y="1977726"/>
            <a:ext cx="1424" cy="2225431"/>
          </a:xfrm>
          <a:prstGeom prst="bentConnector3">
            <a:avLst>
              <a:gd name="adj1" fmla="val 68135674"/>
            </a:avLst>
          </a:prstGeom>
          <a:ln w="57150">
            <a:solidFill>
              <a:srgbClr val="46C3B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グラフィックス 61" descr="ドキュメント 枠線">
            <a:extLst>
              <a:ext uri="{FF2B5EF4-FFF2-40B4-BE49-F238E27FC236}">
                <a16:creationId xmlns:a16="http://schemas.microsoft.com/office/drawing/2014/main" id="{CB958C0C-6041-BD00-3AFF-C426B29F5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0066" y="4039850"/>
            <a:ext cx="532492" cy="532492"/>
          </a:xfrm>
          <a:prstGeom prst="rect">
            <a:avLst/>
          </a:prstGeom>
        </p:spPr>
      </p:pic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7CB6FE37-1C90-8B45-646C-1F7094E3D243}"/>
              </a:ext>
            </a:extLst>
          </p:cNvPr>
          <p:cNvSpPr txBox="1"/>
          <p:nvPr/>
        </p:nvSpPr>
        <p:spPr>
          <a:xfrm>
            <a:off x="1461909" y="4090653"/>
            <a:ext cx="25523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100"/>
              <a:t>輸入：空コンテナ＋</a:t>
            </a:r>
            <a:r>
              <a:rPr lang="en-US" altLang="ja-JP" sz="1100" dirty="0"/>
              <a:t>EIR</a:t>
            </a:r>
            <a:r>
              <a:rPr lang="ja-JP" altLang="en-US" sz="1100"/>
              <a:t>提出</a:t>
            </a:r>
            <a:endParaRPr lang="en-US" altLang="ja-JP" sz="1100" dirty="0"/>
          </a:p>
          <a:p>
            <a:r>
              <a:rPr kumimoji="1" lang="ja-JP" altLang="en-US" sz="1100"/>
              <a:t>輸出：実入コンテナ＋</a:t>
            </a:r>
            <a:r>
              <a:rPr kumimoji="1" lang="en-US" altLang="ja-JP" sz="1100" dirty="0"/>
              <a:t>EIR+</a:t>
            </a:r>
            <a:r>
              <a:rPr lang="ja-JP" altLang="en-US" sz="1100"/>
              <a:t>搬入表提出</a:t>
            </a:r>
            <a:endParaRPr kumimoji="1" lang="en-US" altLang="ja-JP" sz="1100" dirty="0"/>
          </a:p>
        </p:txBody>
      </p:sp>
    </p:spTree>
    <p:extLst>
      <p:ext uri="{BB962C8B-B14F-4D97-AF65-F5344CB8AC3E}">
        <p14:creationId xmlns:p14="http://schemas.microsoft.com/office/powerpoint/2010/main" val="3077969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A947E-EED8-F068-F21A-A6EE0DFA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0C428D6-53A6-9794-52A4-52658E9C7DE1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61162"/>
          </a:solidFill>
          <a:ln w="76200">
            <a:solidFill>
              <a:srgbClr val="C611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56C46491-FE75-4762-62E9-9606251C1A9E}"/>
              </a:ext>
            </a:extLst>
          </p:cNvPr>
          <p:cNvSpPr/>
          <p:nvPr/>
        </p:nvSpPr>
        <p:spPr>
          <a:xfrm>
            <a:off x="268514" y="239486"/>
            <a:ext cx="11575143" cy="627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6397C272-012E-092A-66A1-1A86B3F62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215" y="2051957"/>
            <a:ext cx="3606013" cy="1968500"/>
          </a:xfrm>
          <a:prstGeom prst="rect">
            <a:avLst/>
          </a:prstGeom>
        </p:spPr>
      </p:pic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BCBB67E-F7F3-1BEC-B597-EFAE49E478FB}"/>
              </a:ext>
            </a:extLst>
          </p:cNvPr>
          <p:cNvSpPr txBox="1"/>
          <p:nvPr/>
        </p:nvSpPr>
        <p:spPr>
          <a:xfrm>
            <a:off x="5933742" y="303620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3600" b="1"/>
              <a:t>デザイン</a:t>
            </a:r>
            <a:endParaRPr kumimoji="1" lang="ja-JP" altLang="en-US" sz="3600" b="1"/>
          </a:p>
        </p:txBody>
      </p:sp>
    </p:spTree>
    <p:extLst>
      <p:ext uri="{BB962C8B-B14F-4D97-AF65-F5344CB8AC3E}">
        <p14:creationId xmlns:p14="http://schemas.microsoft.com/office/powerpoint/2010/main" val="135038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81796A71-0633-46BF-6D4E-5FF835C6C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05" y="3869736"/>
            <a:ext cx="3657600" cy="1890203"/>
          </a:xfrm>
          <a:prstGeom prst="rect">
            <a:avLst/>
          </a:prstGeom>
        </p:spPr>
      </p:pic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A24E7A7C-90BF-7FB4-898A-D23F4865A165}"/>
              </a:ext>
            </a:extLst>
          </p:cNvPr>
          <p:cNvCxnSpPr/>
          <p:nvPr/>
        </p:nvCxnSpPr>
        <p:spPr>
          <a:xfrm>
            <a:off x="1091223" y="1467339"/>
            <a:ext cx="0" cy="1854200"/>
          </a:xfrm>
          <a:prstGeom prst="line">
            <a:avLst/>
          </a:prstGeom>
          <a:ln w="136525">
            <a:solidFill>
              <a:srgbClr val="46C3B6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6EF261F-53DF-BC44-E6EA-E335BE64FEED}"/>
              </a:ext>
            </a:extLst>
          </p:cNvPr>
          <p:cNvCxnSpPr>
            <a:cxnSpLocks/>
          </p:cNvCxnSpPr>
          <p:nvPr/>
        </p:nvCxnSpPr>
        <p:spPr>
          <a:xfrm>
            <a:off x="2945423" y="883139"/>
            <a:ext cx="0" cy="2438400"/>
          </a:xfrm>
          <a:prstGeom prst="line">
            <a:avLst/>
          </a:prstGeom>
          <a:ln w="136525">
            <a:solidFill>
              <a:srgbClr val="46C3B6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57834D4C-D3BF-CB9B-5747-B698E4A2C642}"/>
              </a:ext>
            </a:extLst>
          </p:cNvPr>
          <p:cNvCxnSpPr>
            <a:cxnSpLocks/>
          </p:cNvCxnSpPr>
          <p:nvPr/>
        </p:nvCxnSpPr>
        <p:spPr>
          <a:xfrm>
            <a:off x="1091223" y="3321539"/>
            <a:ext cx="1854200" cy="0"/>
          </a:xfrm>
          <a:prstGeom prst="line">
            <a:avLst/>
          </a:prstGeom>
          <a:ln w="136525">
            <a:solidFill>
              <a:srgbClr val="46C3B6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86F20E2-8F3E-A318-8902-A78388A2491C}"/>
              </a:ext>
            </a:extLst>
          </p:cNvPr>
          <p:cNvCxnSpPr>
            <a:cxnSpLocks/>
          </p:cNvCxnSpPr>
          <p:nvPr/>
        </p:nvCxnSpPr>
        <p:spPr>
          <a:xfrm>
            <a:off x="2945423" y="3321539"/>
            <a:ext cx="2971800" cy="0"/>
          </a:xfrm>
          <a:prstGeom prst="line">
            <a:avLst/>
          </a:prstGeom>
          <a:ln w="136525">
            <a:solidFill>
              <a:srgbClr val="46C3B6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47578492-267F-A328-B385-2265C3A20125}"/>
              </a:ext>
            </a:extLst>
          </p:cNvPr>
          <p:cNvCxnSpPr>
            <a:cxnSpLocks/>
          </p:cNvCxnSpPr>
          <p:nvPr/>
        </p:nvCxnSpPr>
        <p:spPr>
          <a:xfrm flipV="1">
            <a:off x="5917223" y="1924539"/>
            <a:ext cx="0" cy="1397000"/>
          </a:xfrm>
          <a:prstGeom prst="line">
            <a:avLst/>
          </a:prstGeom>
          <a:ln w="136525">
            <a:solidFill>
              <a:srgbClr val="46C3B6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675C5F8-43A3-B86E-E453-FFBCC5618C13}"/>
              </a:ext>
            </a:extLst>
          </p:cNvPr>
          <p:cNvCxnSpPr>
            <a:cxnSpLocks/>
          </p:cNvCxnSpPr>
          <p:nvPr/>
        </p:nvCxnSpPr>
        <p:spPr>
          <a:xfrm>
            <a:off x="2945422" y="883139"/>
            <a:ext cx="2971801" cy="1041400"/>
          </a:xfrm>
          <a:prstGeom prst="line">
            <a:avLst/>
          </a:prstGeom>
          <a:ln w="136525">
            <a:solidFill>
              <a:srgbClr val="46C3B6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7131E4C-F511-E6D9-B3DE-94E7595BBBB3}"/>
              </a:ext>
            </a:extLst>
          </p:cNvPr>
          <p:cNvCxnSpPr>
            <a:cxnSpLocks/>
          </p:cNvCxnSpPr>
          <p:nvPr/>
        </p:nvCxnSpPr>
        <p:spPr>
          <a:xfrm flipH="1">
            <a:off x="1091222" y="883138"/>
            <a:ext cx="1854199" cy="584200"/>
          </a:xfrm>
          <a:prstGeom prst="line">
            <a:avLst/>
          </a:prstGeom>
          <a:ln w="136525">
            <a:solidFill>
              <a:srgbClr val="46C3B6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D89F3B0E-C9C0-46C2-3758-1A598170EE1F}"/>
              </a:ext>
            </a:extLst>
          </p:cNvPr>
          <p:cNvCxnSpPr>
            <a:cxnSpLocks/>
          </p:cNvCxnSpPr>
          <p:nvPr/>
        </p:nvCxnSpPr>
        <p:spPr>
          <a:xfrm>
            <a:off x="2018321" y="1175238"/>
            <a:ext cx="0" cy="2146301"/>
          </a:xfrm>
          <a:prstGeom prst="line">
            <a:avLst/>
          </a:prstGeom>
          <a:ln w="136525">
            <a:solidFill>
              <a:srgbClr val="46C3B6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円/楕円 28">
            <a:extLst>
              <a:ext uri="{FF2B5EF4-FFF2-40B4-BE49-F238E27FC236}">
                <a16:creationId xmlns:a16="http://schemas.microsoft.com/office/drawing/2014/main" id="{7DD1AF8E-F3FC-0255-9FB6-7FB236FBE4C1}"/>
              </a:ext>
            </a:extLst>
          </p:cNvPr>
          <p:cNvSpPr/>
          <p:nvPr/>
        </p:nvSpPr>
        <p:spPr>
          <a:xfrm>
            <a:off x="3927367" y="1855178"/>
            <a:ext cx="508000" cy="907562"/>
          </a:xfrm>
          <a:prstGeom prst="ellipse">
            <a:avLst/>
          </a:prstGeom>
          <a:noFill/>
          <a:ln w="76200">
            <a:solidFill>
              <a:srgbClr val="46C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>
            <a:extLst>
              <a:ext uri="{FF2B5EF4-FFF2-40B4-BE49-F238E27FC236}">
                <a16:creationId xmlns:a16="http://schemas.microsoft.com/office/drawing/2014/main" id="{C29FC87B-AE69-CCE9-395A-20FB808C5895}"/>
              </a:ext>
            </a:extLst>
          </p:cNvPr>
          <p:cNvSpPr/>
          <p:nvPr/>
        </p:nvSpPr>
        <p:spPr>
          <a:xfrm>
            <a:off x="4427280" y="1953355"/>
            <a:ext cx="436916" cy="780568"/>
          </a:xfrm>
          <a:prstGeom prst="ellipse">
            <a:avLst/>
          </a:prstGeom>
          <a:noFill/>
          <a:ln w="76200">
            <a:solidFill>
              <a:srgbClr val="46C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>
            <a:extLst>
              <a:ext uri="{FF2B5EF4-FFF2-40B4-BE49-F238E27FC236}">
                <a16:creationId xmlns:a16="http://schemas.microsoft.com/office/drawing/2014/main" id="{55B82CB0-0B9E-1940-5724-72B8EC50D4A1}"/>
              </a:ext>
            </a:extLst>
          </p:cNvPr>
          <p:cNvSpPr/>
          <p:nvPr/>
        </p:nvSpPr>
        <p:spPr>
          <a:xfrm>
            <a:off x="4173280" y="2217613"/>
            <a:ext cx="254000" cy="304801"/>
          </a:xfrm>
          <a:prstGeom prst="ellipse">
            <a:avLst/>
          </a:prstGeom>
          <a:solidFill>
            <a:srgbClr val="46C3B6"/>
          </a:solidFill>
          <a:ln w="76200">
            <a:solidFill>
              <a:srgbClr val="46C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>
            <a:extLst>
              <a:ext uri="{FF2B5EF4-FFF2-40B4-BE49-F238E27FC236}">
                <a16:creationId xmlns:a16="http://schemas.microsoft.com/office/drawing/2014/main" id="{48CEE7C0-CC68-7C86-45B2-8E696AFAEB33}"/>
              </a:ext>
            </a:extLst>
          </p:cNvPr>
          <p:cNvSpPr/>
          <p:nvPr/>
        </p:nvSpPr>
        <p:spPr>
          <a:xfrm>
            <a:off x="4645738" y="2260264"/>
            <a:ext cx="218458" cy="262150"/>
          </a:xfrm>
          <a:prstGeom prst="ellipse">
            <a:avLst/>
          </a:prstGeom>
          <a:solidFill>
            <a:srgbClr val="46C3B6"/>
          </a:solidFill>
          <a:ln w="76200">
            <a:solidFill>
              <a:srgbClr val="46C3B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4" name="図 83" descr="時計 が含まれている画像&#10;&#10;自動的に生成された説明">
            <a:extLst>
              <a:ext uri="{FF2B5EF4-FFF2-40B4-BE49-F238E27FC236}">
                <a16:creationId xmlns:a16="http://schemas.microsoft.com/office/drawing/2014/main" id="{6EF74156-3564-DAD0-0B14-D47489A55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7201" y="5898489"/>
            <a:ext cx="1384396" cy="75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54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{C5581957-E9F7-F340-89F1-724275C9F0ED}tf16401369</Template>
  <TotalTime>2707</TotalTime>
  <Words>141</Words>
  <Application>Microsoft Macintosh PowerPoint</Application>
  <PresentationFormat>ワイド画面</PresentationFormat>
  <Paragraphs>32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Arial</vt:lpstr>
      <vt:lpstr>Calibri</vt:lpstr>
      <vt:lpstr>Office テーマ</vt:lpstr>
      <vt:lpstr>PowerPoint プレゼンテーション</vt:lpstr>
      <vt:lpstr>解決したい課題</vt:lpstr>
      <vt:lpstr>As-Is書類</vt:lpstr>
      <vt:lpstr>As-Is書類</vt:lpstr>
      <vt:lpstr>As-Is書類</vt:lpstr>
      <vt:lpstr>As-Is ペイン（仮説）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山本 理沙 / Lisa Yamamoto</dc:creator>
  <cp:lastModifiedBy>山本 理沙 / Lisa Yamamoto</cp:lastModifiedBy>
  <cp:revision>4</cp:revision>
  <dcterms:created xsi:type="dcterms:W3CDTF">2024-01-18T10:49:39Z</dcterms:created>
  <dcterms:modified xsi:type="dcterms:W3CDTF">2024-01-24T11:54:00Z</dcterms:modified>
</cp:coreProperties>
</file>